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3"/>
  </p:notesMasterIdLst>
  <p:handoutMasterIdLst>
    <p:handoutMasterId r:id="rId24"/>
  </p:handoutMasterIdLst>
  <p:sldIdLst>
    <p:sldId id="348" r:id="rId2"/>
    <p:sldId id="407" r:id="rId3"/>
    <p:sldId id="324" r:id="rId4"/>
    <p:sldId id="374" r:id="rId5"/>
    <p:sldId id="386" r:id="rId6"/>
    <p:sldId id="402" r:id="rId7"/>
    <p:sldId id="398" r:id="rId8"/>
    <p:sldId id="406" r:id="rId9"/>
    <p:sldId id="403" r:id="rId10"/>
    <p:sldId id="404" r:id="rId11"/>
    <p:sldId id="396" r:id="rId12"/>
    <p:sldId id="401" r:id="rId13"/>
    <p:sldId id="378" r:id="rId14"/>
    <p:sldId id="391" r:id="rId15"/>
    <p:sldId id="397" r:id="rId16"/>
    <p:sldId id="365" r:id="rId17"/>
    <p:sldId id="395" r:id="rId18"/>
    <p:sldId id="405" r:id="rId19"/>
    <p:sldId id="390" r:id="rId20"/>
    <p:sldId id="385" r:id="rId21"/>
    <p:sldId id="349" r:id="rId22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79920" autoAdjust="0"/>
  </p:normalViewPr>
  <p:slideViewPr>
    <p:cSldViewPr>
      <p:cViewPr varScale="1">
        <p:scale>
          <a:sx n="44" d="100"/>
          <a:sy n="44" d="100"/>
        </p:scale>
        <p:origin x="160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96"/>
    </p:cViewPr>
  </p:sorterViewPr>
  <p:notesViewPr>
    <p:cSldViewPr>
      <p:cViewPr varScale="1">
        <p:scale>
          <a:sx n="83" d="100"/>
          <a:sy n="83" d="100"/>
        </p:scale>
        <p:origin x="382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6"/>
            <a:ext cx="3010755" cy="462120"/>
          </a:xfrm>
          <a:prstGeom prst="rect">
            <a:avLst/>
          </a:prstGeom>
        </p:spPr>
        <p:txBody>
          <a:bodyPr vert="horz" lIns="91631" tIns="45813" rIns="91631" bIns="458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747" y="6"/>
            <a:ext cx="3010755" cy="462120"/>
          </a:xfrm>
          <a:prstGeom prst="rect">
            <a:avLst/>
          </a:prstGeom>
        </p:spPr>
        <p:txBody>
          <a:bodyPr vert="horz" lIns="91631" tIns="45813" rIns="91631" bIns="458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55FD64-621B-4B76-B837-311642F573FC}" type="datetimeFigureOut">
              <a:rPr lang="en-US"/>
              <a:pPr>
                <a:defRPr/>
              </a:pPr>
              <a:t>4/4/2023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772384"/>
            <a:ext cx="3010755" cy="462120"/>
          </a:xfrm>
          <a:prstGeom prst="rect">
            <a:avLst/>
          </a:prstGeom>
        </p:spPr>
        <p:txBody>
          <a:bodyPr vert="horz" lIns="91631" tIns="45813" rIns="91631" bIns="458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747" y="8772384"/>
            <a:ext cx="3010755" cy="462120"/>
          </a:xfrm>
          <a:prstGeom prst="rect">
            <a:avLst/>
          </a:prstGeom>
        </p:spPr>
        <p:txBody>
          <a:bodyPr vert="horz" lIns="91631" tIns="45813" rIns="91631" bIns="458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E4631E3-00E2-4E5A-AD85-17CB52884D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59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6"/>
            <a:ext cx="3012330" cy="462120"/>
          </a:xfrm>
          <a:prstGeom prst="rect">
            <a:avLst/>
          </a:prstGeom>
        </p:spPr>
        <p:txBody>
          <a:bodyPr vert="horz" lIns="90667" tIns="45334" rIns="90667" bIns="4533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176" y="6"/>
            <a:ext cx="3012330" cy="462120"/>
          </a:xfrm>
          <a:prstGeom prst="rect">
            <a:avLst/>
          </a:prstGeom>
        </p:spPr>
        <p:txBody>
          <a:bodyPr vert="horz" lIns="90667" tIns="45334" rIns="90667" bIns="4533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2F3649E-2065-4D4F-BDA2-B66167E97520}" type="datetimeFigureOut">
              <a:rPr lang="en-US"/>
              <a:pPr>
                <a:defRPr/>
              </a:pPr>
              <a:t>4/4/2023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67" tIns="45334" rIns="90667" bIns="4533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639" y="4387771"/>
            <a:ext cx="5558802" cy="4155919"/>
          </a:xfrm>
          <a:prstGeom prst="rect">
            <a:avLst/>
          </a:prstGeom>
        </p:spPr>
        <p:txBody>
          <a:bodyPr vert="horz" lIns="90667" tIns="45334" rIns="90667" bIns="4533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2384"/>
            <a:ext cx="3012330" cy="462120"/>
          </a:xfrm>
          <a:prstGeom prst="rect">
            <a:avLst/>
          </a:prstGeom>
        </p:spPr>
        <p:txBody>
          <a:bodyPr vert="horz" lIns="90667" tIns="45334" rIns="90667" bIns="4533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176" y="8772384"/>
            <a:ext cx="3012330" cy="462120"/>
          </a:xfrm>
          <a:prstGeom prst="rect">
            <a:avLst/>
          </a:prstGeom>
        </p:spPr>
        <p:txBody>
          <a:bodyPr vert="horz" lIns="90667" tIns="45334" rIns="90667" bIns="4533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5A259B0-AB5D-4ACA-BE1E-DE19D59A0F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62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400" b="1" dirty="0">
              <a:solidFill>
                <a:srgbClr val="00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A259B0-AB5D-4ACA-BE1E-DE19D59A0FB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839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6813" y="692150"/>
            <a:ext cx="461645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endParaRPr lang="en-US" sz="1800" dirty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DE0744-768D-4D48-8BB7-A2A27F2EBD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55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6813" y="692150"/>
            <a:ext cx="461645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endParaRPr lang="en-US" sz="1800" dirty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DE0744-768D-4D48-8BB7-A2A27F2EBD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723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6813" y="692150"/>
            <a:ext cx="461645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endParaRPr lang="en-US" sz="1800" b="1" dirty="0">
              <a:solidFill>
                <a:srgbClr val="0033CC"/>
              </a:solidFill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DE0744-768D-4D48-8BB7-A2A27F2EBD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031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6813" y="692150"/>
            <a:ext cx="461645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endParaRPr lang="en-US" sz="1600" b="1" dirty="0">
              <a:solidFill>
                <a:srgbClr val="0033CC"/>
              </a:solidFill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DE0744-768D-4D48-8BB7-A2A27F2EBD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405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6813" y="692150"/>
            <a:ext cx="461645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endParaRPr lang="en-US" sz="1800" b="1" dirty="0">
              <a:solidFill>
                <a:srgbClr val="0033CC"/>
              </a:solidFill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DE0744-768D-4D48-8BB7-A2A27F2EBD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273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6813" y="692150"/>
            <a:ext cx="461645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endParaRPr lang="en-US" sz="1600" b="1" dirty="0">
              <a:solidFill>
                <a:srgbClr val="0033CC"/>
              </a:solidFill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DE0744-768D-4D48-8BB7-A2A27F2EBD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32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6813" y="692150"/>
            <a:ext cx="461645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endParaRPr lang="en-US" sz="1800" b="1" dirty="0">
              <a:solidFill>
                <a:srgbClr val="0033CC"/>
              </a:solidFill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DE0744-768D-4D48-8BB7-A2A27F2EBD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099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6813" y="692150"/>
            <a:ext cx="461645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5636" y="4277378"/>
            <a:ext cx="5558802" cy="449500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endParaRPr lang="en-US" sz="1800" dirty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6370636" y="8772384"/>
            <a:ext cx="577869" cy="46212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DE0744-768D-4D48-8BB7-A2A27F2EBD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8413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6813" y="692150"/>
            <a:ext cx="461645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5636" y="4277378"/>
            <a:ext cx="5558802" cy="449500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endParaRPr lang="en-US" sz="1800" dirty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6370636" y="8772384"/>
            <a:ext cx="577869" cy="46212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DE0744-768D-4D48-8BB7-A2A27F2EBD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771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6813" y="692150"/>
            <a:ext cx="461645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endParaRPr lang="en-US" sz="1800" b="1" dirty="0">
              <a:solidFill>
                <a:srgbClr val="0033CC"/>
              </a:solidFill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DE0744-768D-4D48-8BB7-A2A27F2EBD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37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6813" y="692150"/>
            <a:ext cx="461645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DE0744-768D-4D48-8BB7-A2A27F2EBD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6813" y="692150"/>
            <a:ext cx="461645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endParaRPr lang="en-US" sz="1800" b="1" dirty="0">
              <a:solidFill>
                <a:srgbClr val="0033CC"/>
              </a:solidFill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DE0744-768D-4D48-8BB7-A2A27F2EBD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7295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A259B0-AB5D-4ACA-BE1E-DE19D59A0FB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719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6813" y="692150"/>
            <a:ext cx="461645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endParaRPr lang="en-US" sz="1800" b="1" dirty="0">
              <a:solidFill>
                <a:srgbClr val="0033CC"/>
              </a:solidFill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A05B60-9812-44B4-8DCF-61A72D1B35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972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6813" y="692150"/>
            <a:ext cx="461645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endParaRPr lang="en-US" sz="1800" b="1" dirty="0">
              <a:solidFill>
                <a:srgbClr val="0033CC"/>
              </a:solidFill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DE0744-768D-4D48-8BB7-A2A27F2EBD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788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6813" y="692150"/>
            <a:ext cx="461645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5639" y="4387772"/>
            <a:ext cx="5558802" cy="244006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endParaRPr lang="en-US" sz="1800" b="1" dirty="0">
              <a:solidFill>
                <a:srgbClr val="0033CC"/>
              </a:solidFill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DE0744-768D-4D48-8BB7-A2A27F2EBD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061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6813" y="692150"/>
            <a:ext cx="461645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endParaRPr lang="en-US" sz="1800" b="1" dirty="0">
              <a:solidFill>
                <a:srgbClr val="0033CC"/>
              </a:solidFill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DE0744-768D-4D48-8BB7-A2A27F2EBD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999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6813" y="692150"/>
            <a:ext cx="461645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endParaRPr lang="en-US" sz="1800" b="1" dirty="0">
              <a:solidFill>
                <a:srgbClr val="0033CC"/>
              </a:solidFill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DE0744-768D-4D48-8BB7-A2A27F2EBD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482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6813" y="692150"/>
            <a:ext cx="461645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endParaRPr lang="en-US" sz="1800" b="1" dirty="0">
              <a:solidFill>
                <a:srgbClr val="0033CC"/>
              </a:solidFill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DE0744-768D-4D48-8BB7-A2A27F2EBD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928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6813" y="692150"/>
            <a:ext cx="461645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endParaRPr lang="en-US" sz="1600" b="1" dirty="0">
              <a:solidFill>
                <a:srgbClr val="0033CC"/>
              </a:solidFill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DE0744-768D-4D48-8BB7-A2A27F2EBD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52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076E06-81D2-4A1B-9028-93601B3D3EB8}" type="datetimeFigureOut">
              <a:rPr lang="en-US" smtClean="0"/>
              <a:pPr>
                <a:defRPr/>
              </a:pPr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EA012-71FB-4EB9-880E-16E775340C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391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50659D-69A9-45BC-91D7-E72A6FC8BD04}" type="datetimeFigureOut">
              <a:rPr lang="en-US" smtClean="0"/>
              <a:pPr>
                <a:defRPr/>
              </a:pPr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E9F8D-4550-4D72-9FF2-CEFBD3A154E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8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0C5942-5AB2-4573-B647-FC9BF2E9DAC6}" type="datetimeFigureOut">
              <a:rPr lang="en-US" smtClean="0"/>
              <a:pPr>
                <a:defRPr/>
              </a:pPr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A540E-69E5-416D-B01C-0C75C82453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83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4F4D89-48C7-48BC-B37D-0B89D99633BB}" type="datetimeFigureOut">
              <a:rPr lang="en-US" smtClean="0"/>
              <a:pPr>
                <a:defRPr/>
              </a:pPr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A35A0-0C33-4814-B5D2-5E61255F640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9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CAB17B-9774-4659-A8F3-E72671E114C3}" type="datetimeFigureOut">
              <a:rPr lang="en-US" smtClean="0"/>
              <a:pPr>
                <a:defRPr/>
              </a:pPr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590BC-9157-404C-85AF-D48FECE0E5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2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A27EC3-EB43-4220-A2F8-0AFCBA781FFE}" type="datetimeFigureOut">
              <a:rPr lang="en-US" smtClean="0"/>
              <a:pPr>
                <a:defRPr/>
              </a:pPr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CC7DF-0096-46C3-BE92-FE0FE8E8023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26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56D133-E936-488E-A1F5-1B4FE5B3CBA9}" type="datetimeFigureOut">
              <a:rPr lang="en-US" smtClean="0"/>
              <a:pPr>
                <a:defRPr/>
              </a:pPr>
              <a:t>4/4/2023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5B870-58FE-4C4D-AEF6-C8CF5023CE6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69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A1D101-3BE3-422B-8F81-193E669C7260}" type="datetimeFigureOut">
              <a:rPr lang="en-US" smtClean="0"/>
              <a:pPr>
                <a:defRPr/>
              </a:pPr>
              <a:t>4/4/2023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C99F3-F6C1-47EE-9241-659009C8768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0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58B2F0-731D-456D-B6D4-168F0F5DD247}" type="datetimeFigureOut">
              <a:rPr lang="en-US" smtClean="0"/>
              <a:pPr>
                <a:defRPr/>
              </a:pPr>
              <a:t>4/4/2023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D0969-7971-4A37-9E41-FB77A94B93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04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2C8AA-1855-4276-8EA7-DE31857406F7}" type="datetimeFigureOut">
              <a:rPr lang="en-US" smtClean="0"/>
              <a:pPr>
                <a:defRPr/>
              </a:pPr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285C0-62E6-4DDE-A542-4023D5B023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89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B6D111-F975-4A0D-9D60-0DA3D77340D3}" type="datetimeFigureOut">
              <a:rPr lang="en-US" smtClean="0"/>
              <a:pPr>
                <a:defRPr/>
              </a:pPr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AE8B1-D94E-4889-A2FB-1B15C711AF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257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4EFFFD-0DBC-4E23-A0D5-38E38F3F6C57}" type="datetimeFigureOut">
              <a:rPr lang="en-US" smtClean="0"/>
              <a:pPr>
                <a:defRPr/>
              </a:pPr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591CDD-2022-4386-B303-E02C06101F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77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773554"/>
            <a:ext cx="8534400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dirty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	    </a:t>
            </a:r>
            <a:r>
              <a:rPr lang="en-US" sz="3000" b="1" cap="all" dirty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	</a:t>
            </a:r>
            <a:r>
              <a:rPr lang="en-US" sz="3000" b="1" cap="all" dirty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DRINKING WATER and Clean water state REVOLVING FUND </a:t>
            </a:r>
          </a:p>
          <a:p>
            <a:pPr algn="r">
              <a:defRPr/>
            </a:pPr>
            <a:r>
              <a:rPr lang="en-US" sz="3000" b="1" cap="all" dirty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(</a:t>
            </a:r>
            <a:r>
              <a:rPr lang="en-US" sz="3000" b="1" cap="all" dirty="0" err="1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DWsRF</a:t>
            </a:r>
            <a:r>
              <a:rPr lang="en-US" sz="3000" b="1" cap="all" dirty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AND </a:t>
            </a:r>
            <a:r>
              <a:rPr lang="en-US" sz="3000" b="1" cap="all" dirty="0" err="1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cwsrf</a:t>
            </a:r>
            <a:r>
              <a:rPr lang="en-US" sz="3000" b="1" cap="all" dirty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)</a:t>
            </a:r>
          </a:p>
          <a:p>
            <a:pPr algn="r">
              <a:defRPr/>
            </a:pPr>
            <a:r>
              <a:rPr lang="en-US" sz="3000" b="1" cap="all" dirty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PROJECT PLAN </a:t>
            </a:r>
          </a:p>
          <a:p>
            <a:pPr algn="r">
              <a:defRPr/>
            </a:pPr>
            <a:r>
              <a:rPr lang="en-US" sz="3000" b="1" cap="all" dirty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PUBLIC HEARING</a:t>
            </a:r>
          </a:p>
          <a:p>
            <a:pPr algn="ctr">
              <a:defRPr/>
            </a:pPr>
            <a:endParaRPr lang="en-US" sz="2800" b="1" cap="all" dirty="0">
              <a:ln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defRPr/>
            </a:pPr>
            <a:r>
              <a:rPr lang="en-US" sz="1600" b="1" cap="all" dirty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April 03, 2023</a:t>
            </a:r>
          </a:p>
          <a:p>
            <a:pPr algn="ctr">
              <a:defRPr/>
            </a:pPr>
            <a:endParaRPr lang="en-US" sz="2000" b="1" cap="all" dirty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defRPr/>
            </a:pPr>
            <a:r>
              <a:rPr lang="en-US" sz="1400" b="1" cap="all" dirty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PRESENTED  TO THE  MAYOR AND CITY COUNCIL AND THE RESIDENTS OF THE CITY OF Lincoln Park BY:</a:t>
            </a:r>
          </a:p>
          <a:p>
            <a:pPr algn="ctr">
              <a:defRPr/>
            </a:pPr>
            <a:endParaRPr lang="en-US" sz="1400" b="1" cap="all" dirty="0">
              <a:ln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defRPr/>
            </a:pPr>
            <a:r>
              <a:rPr lang="en-US" sz="1400" b="1" cap="all" dirty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James D. </a:t>
            </a:r>
            <a:r>
              <a:rPr lang="en-US" sz="1400" b="1" cap="all" dirty="0" err="1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Hollandsworth</a:t>
            </a:r>
            <a:r>
              <a:rPr lang="en-US" sz="1400" b="1" cap="all" dirty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, P.E, P.S.</a:t>
            </a:r>
          </a:p>
          <a:p>
            <a:pPr algn="ctr">
              <a:defRPr/>
            </a:pPr>
            <a:r>
              <a:rPr lang="en-US" sz="1400" b="1" cap="all" dirty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Project Manager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855" y="5670108"/>
            <a:ext cx="2574290" cy="828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66099A-9C56-8A1E-B6F8-502AD81F15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2286000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3096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3400" y="152400"/>
            <a:ext cx="0" cy="6477000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1676400"/>
            <a:ext cx="8915400" cy="0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47673" y="228600"/>
            <a:ext cx="741491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Clean water problem </a:t>
            </a:r>
          </a:p>
          <a:p>
            <a:pPr algn="ctr"/>
            <a:r>
              <a:rPr lang="en-US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to be addressed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3309" y="1785799"/>
            <a:ext cx="82061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Lincoln Park has an old Sanitary Sewer System installed in the early 1900s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Lincoln Park received a draft Administrative Consent Order (ACO)</a:t>
            </a:r>
          </a:p>
          <a:p>
            <a:endParaRPr lang="en-US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Sanitary Sewer Surcharging and CSO’S that occur during wet weather and is worsen as the sewer system is deteriorating with time.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Lincoln and Emmons Pump Stations have exceeded their useful life with diminishing performance that will cause potential risk of overflow and flooding in the system.</a:t>
            </a: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68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3400" y="152400"/>
            <a:ext cx="0" cy="6477000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1676400"/>
            <a:ext cx="8915400" cy="0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33755" y="228600"/>
            <a:ext cx="76427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WHY </a:t>
            </a:r>
            <a:r>
              <a:rPr lang="en-US" sz="4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DWsRF</a:t>
            </a:r>
            <a:r>
              <a:rPr lang="en-US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AND CWSRF?</a:t>
            </a:r>
            <a:endParaRPr lang="en-US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399" y="1676400"/>
            <a:ext cx="8610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latin typeface="+mn-lt"/>
                <a:cs typeface="David" pitchFamily="34" charset="-79"/>
              </a:rPr>
              <a:t>As part of the DWSRF loan, the City of Lincoln Park may be eligible for American Rescue Plan (ARP) Grant funding. EGLE received 280 Intent to Apply forms.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David" pitchFamily="34" charset="-79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highlight>
                <a:srgbClr val="FFFF00"/>
              </a:highlight>
              <a:latin typeface="+mn-lt"/>
              <a:cs typeface="David" pitchFamily="34" charset="-79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latin typeface="+mn-lt"/>
                <a:cs typeface="David" pitchFamily="34" charset="-79"/>
              </a:rPr>
              <a:t>In prior years, not all proposals received could be funded and could wait on the contingency list for several years.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David" pitchFamily="34" charset="-79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latin typeface="+mn-lt"/>
                <a:cs typeface="David" pitchFamily="34" charset="-79"/>
              </a:rPr>
              <a:t>As part of the DW/CWSRF loan, the City of Lincoln Park may be eligible for American Rescue Plan (ARP)  Grant funding. EGLE received 250 Intent to Apply forms.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>
              <a:latin typeface="+mn-lt"/>
              <a:cs typeface="David" pitchFamily="34" charset="-79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latin typeface="+mn-lt"/>
                <a:cs typeface="David" pitchFamily="34" charset="-79"/>
              </a:rPr>
              <a:t>Severely Overburdened communities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latin typeface="+mn-lt"/>
                <a:cs typeface="David" pitchFamily="34" charset="-79"/>
              </a:rPr>
              <a:t>Submit the form to be approved as Severely Overburdened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latin typeface="+mn-lt"/>
                <a:cs typeface="David" pitchFamily="34" charset="-79"/>
              </a:rPr>
              <a:t>Will qualify for up to a 30-year loan DWSRF/CWSRF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David" pitchFamily="34" charset="-79"/>
              <a:cs typeface="David" pitchFamily="34" charset="-79"/>
            </a:endParaRP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3260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3400" y="152400"/>
            <a:ext cx="0" cy="6477000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1676400"/>
            <a:ext cx="8915400" cy="0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33400" y="9940"/>
            <a:ext cx="8610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Proposed CWSRF </a:t>
            </a:r>
            <a:r>
              <a:rPr lang="en-US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PROJECTS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1675150"/>
            <a:ext cx="480059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5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David" pitchFamily="34" charset="-79"/>
              </a:rPr>
              <a:t>2024 CWSRF</a:t>
            </a:r>
          </a:p>
          <a:p>
            <a:pPr marL="396875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cs typeface="David" pitchFamily="34" charset="-79"/>
              </a:rPr>
              <a:t>Sanitary Sewer System Rehabilitation:</a:t>
            </a:r>
          </a:p>
          <a:p>
            <a:pPr marL="854075" lvl="2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cs typeface="David" pitchFamily="34" charset="-79"/>
              </a:rPr>
              <a:t>Sanitary Sewer Cleaning and Investigation Estimated Cost $664,000.00</a:t>
            </a:r>
          </a:p>
          <a:p>
            <a:pPr marL="854075" lvl="2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cs typeface="David" pitchFamily="34" charset="-79"/>
              </a:rPr>
              <a:t>Sanitary Sewer Cured-In-Place Pipe Liner Estimated Cost $4,716,000.00</a:t>
            </a:r>
          </a:p>
          <a:p>
            <a:pPr marL="854075" lvl="2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cs typeface="David" pitchFamily="34" charset="-79"/>
              </a:rPr>
              <a:t>Lincoln and Emmons Pump Stations Improvements Estimated Cost $10,924,527.00</a:t>
            </a:r>
          </a:p>
          <a:p>
            <a:pPr marL="568325"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David" pitchFamily="34" charset="-79"/>
              </a:rPr>
              <a:t>Total Cost $16,304,527.00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E2B5C2-2C3F-45BA-88EE-CBA3EF63B9FC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385261" y="1678960"/>
            <a:ext cx="3544687" cy="4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5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3400" y="152400"/>
            <a:ext cx="0" cy="6477000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1676400"/>
            <a:ext cx="8915400" cy="0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90330" y="228600"/>
            <a:ext cx="33296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NO ACTION</a:t>
            </a:r>
            <a:endParaRPr lang="en-US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1676400"/>
            <a:ext cx="762000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indent="-53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David" pitchFamily="34" charset="-79"/>
              </a:rPr>
              <a:t>DWSRF</a:t>
            </a:r>
            <a:endParaRPr lang="en-US" b="1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+mn-lt"/>
                <a:cs typeface="David" pitchFamily="34" charset="-79"/>
              </a:rPr>
              <a:t>Allow the water distribution system to operate in existing conditions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+mn-lt"/>
                <a:cs typeface="David" pitchFamily="34" charset="-79"/>
              </a:rPr>
              <a:t>Continued water main breaks and more frequent water main breaks as water mains continue to deteriorate with age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+mn-lt"/>
                <a:cs typeface="David" pitchFamily="34" charset="-79"/>
              </a:rPr>
              <a:t>Disruption of service to residential and commercial properties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+mn-lt"/>
                <a:cs typeface="David" pitchFamily="34" charset="-79"/>
              </a:rPr>
              <a:t>Costly repairs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+mn-lt"/>
                <a:cs typeface="David" pitchFamily="34" charset="-79"/>
              </a:rPr>
              <a:t>Additional manhours required by Department of Public Services staff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+mn-lt"/>
                <a:cs typeface="David" pitchFamily="34" charset="-79"/>
              </a:rPr>
              <a:t>Non-compliance with current Lead and Copper rules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+mn-lt"/>
                <a:cs typeface="David" pitchFamily="34" charset="-79"/>
              </a:rPr>
              <a:t>CWSRF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  <a:cs typeface="David" pitchFamily="34" charset="-79"/>
              </a:rPr>
              <a:t>Continued basement flooding and system backups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+mn-lt"/>
                <a:cs typeface="David" pitchFamily="34" charset="-79"/>
              </a:rPr>
              <a:t>Disruption to service to residential and commercial properties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+mn-lt"/>
                <a:cs typeface="David" pitchFamily="34" charset="-79"/>
              </a:rPr>
              <a:t>Disruption to service to residential and commercial properties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885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3400" y="152400"/>
            <a:ext cx="0" cy="6477000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1676400"/>
            <a:ext cx="8915400" cy="0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463224" y="228600"/>
            <a:ext cx="6583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PROPOSED PROJECTS</a:t>
            </a:r>
            <a:endParaRPr lang="en-US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5446" y="1676400"/>
            <a:ext cx="762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1175" lvl="1" indent="-53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David" pitchFamily="34" charset="-79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+mn-lt"/>
                <a:cs typeface="David" pitchFamily="34" charset="-79"/>
              </a:rPr>
              <a:t>All projects will have the possibility to receive EGLE ARPA Grant Money or Principal Forgiveness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latin typeface="+mn-lt"/>
              <a:cs typeface="David" pitchFamily="34" charset="-79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+mn-lt"/>
                <a:cs typeface="David" pitchFamily="34" charset="-79"/>
              </a:rPr>
              <a:t>Due to new lead and copper rules, full-service replacement would take place as one separate project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latin typeface="+mn-lt"/>
              <a:cs typeface="David" pitchFamily="34" charset="-79"/>
            </a:endParaRPr>
          </a:p>
          <a:p>
            <a:endParaRPr lang="en-US" dirty="0">
              <a:latin typeface="+mn-lt"/>
              <a:cs typeface="David" pitchFamily="34" charset="-79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+mn-lt"/>
                <a:cs typeface="David" pitchFamily="34" charset="-79"/>
              </a:rPr>
              <a:t>All water main replacement work will be funded through the DWSRF loan.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latin typeface="+mn-lt"/>
              <a:cs typeface="David" pitchFamily="34" charset="-79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+mn-lt"/>
                <a:cs typeface="David" pitchFamily="34" charset="-79"/>
              </a:rPr>
              <a:t>All Sanitary Work will be funded through the CWSRF loan.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latin typeface="+mn-lt"/>
              <a:cs typeface="David" pitchFamily="34" charset="-79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latin typeface="+mn-lt"/>
              <a:cs typeface="David" pitchFamily="34" charset="-79"/>
            </a:endParaRPr>
          </a:p>
          <a:p>
            <a:endParaRPr lang="en-US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9440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3400" y="152400"/>
            <a:ext cx="0" cy="6477000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1676400"/>
            <a:ext cx="8915400" cy="0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670791" y="228600"/>
            <a:ext cx="61686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2024 </a:t>
            </a:r>
            <a:r>
              <a:rPr lang="en-US" sz="40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DWsRF</a:t>
            </a:r>
            <a:r>
              <a:rPr lang="en-US" sz="4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PROGRAM</a:t>
            </a:r>
          </a:p>
          <a:p>
            <a:pPr algn="ctr"/>
            <a:r>
              <a:rPr lang="en-US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timeline</a:t>
            </a:r>
            <a:endParaRPr lang="en-US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5446" y="1676400"/>
            <a:ext cx="76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1175" lvl="1" indent="-539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David" pitchFamily="34" charset="-79"/>
              <a:cs typeface="David" pitchFamily="34" charset="-79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highlight>
                <a:srgbClr val="FFFF00"/>
              </a:highlight>
              <a:latin typeface="David" pitchFamily="34" charset="-79"/>
              <a:cs typeface="David" pitchFamily="34" charset="-79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latin typeface="+mn-lt"/>
                <a:cs typeface="David" pitchFamily="34" charset="-79"/>
              </a:rPr>
              <a:t>Accelerated timeline to submit a project plan for consideration: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70DBA89-A155-A43A-9DB2-46D6C3F1C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23492"/>
              </p:ext>
            </p:extLst>
          </p:nvPr>
        </p:nvGraphicFramePr>
        <p:xfrm>
          <a:off x="1008957" y="2781398"/>
          <a:ext cx="7126086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1339">
                  <a:extLst>
                    <a:ext uri="{9D8B030D-6E8A-4147-A177-3AD203B41FA5}">
                      <a16:colId xmlns:a16="http://schemas.microsoft.com/office/drawing/2014/main" val="1059491370"/>
                    </a:ext>
                  </a:extLst>
                </a:gridCol>
                <a:gridCol w="1514293">
                  <a:extLst>
                    <a:ext uri="{9D8B030D-6E8A-4147-A177-3AD203B41FA5}">
                      <a16:colId xmlns:a16="http://schemas.microsoft.com/office/drawing/2014/main" val="938482845"/>
                    </a:ext>
                  </a:extLst>
                </a:gridCol>
                <a:gridCol w="1560454">
                  <a:extLst>
                    <a:ext uri="{9D8B030D-6E8A-4147-A177-3AD203B41FA5}">
                      <a16:colId xmlns:a16="http://schemas.microsoft.com/office/drawing/2014/main" val="3152008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CWSRF </a:t>
                      </a:r>
                    </a:p>
                    <a:p>
                      <a:pPr algn="ctr"/>
                      <a:r>
                        <a:rPr lang="en-US"/>
                        <a:t>DUE </a:t>
                      </a:r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DWSRF </a:t>
                      </a:r>
                    </a:p>
                    <a:p>
                      <a:pPr algn="ctr"/>
                      <a:r>
                        <a:rPr lang="en-US"/>
                        <a:t>DUE </a:t>
                      </a:r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331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Submit Intent to Apply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11/01/2022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11/01/2022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914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Submit Draft Project Plan for Comments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3/16/2023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3/16/2023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243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15 Day Public Comment Period Begins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3/16/2023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3/16/2023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975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Public Hearing and Resolution Adoption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4/03/2023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04/03/2023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97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Deadline for Final Project Plan Submittal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5/1/2023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5/1/2023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96038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1BFC6FF-2054-A917-A131-07EF5ED36332}"/>
              </a:ext>
            </a:extLst>
          </p:cNvPr>
          <p:cNvSpPr/>
          <p:nvPr/>
        </p:nvSpPr>
        <p:spPr>
          <a:xfrm>
            <a:off x="489643" y="5470046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latin typeface="+mn-lt"/>
                <a:cs typeface="David" pitchFamily="34" charset="-79"/>
              </a:rPr>
              <a:t>If the loan is approved, loan closing would be Determined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0442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3400" y="152400"/>
            <a:ext cx="0" cy="6477000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1676400"/>
            <a:ext cx="8915400" cy="0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700006" y="228600"/>
            <a:ext cx="61102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SUMMARY OF COSTS</a:t>
            </a:r>
            <a:endParaRPr lang="en-US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1BF7265-6450-CC22-CC77-37950C46E1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951226"/>
              </p:ext>
            </p:extLst>
          </p:nvPr>
        </p:nvGraphicFramePr>
        <p:xfrm>
          <a:off x="2172858" y="1884246"/>
          <a:ext cx="4569684" cy="1590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3361">
                  <a:extLst>
                    <a:ext uri="{9D8B030D-6E8A-4147-A177-3AD203B41FA5}">
                      <a16:colId xmlns:a16="http://schemas.microsoft.com/office/drawing/2014/main" val="650249420"/>
                    </a:ext>
                  </a:extLst>
                </a:gridCol>
                <a:gridCol w="1786323">
                  <a:extLst>
                    <a:ext uri="{9D8B030D-6E8A-4147-A177-3AD203B41FA5}">
                      <a16:colId xmlns:a16="http://schemas.microsoft.com/office/drawing/2014/main" val="4222636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DWSRF PROJECTS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Total Project Cost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22260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Lead Service Line Replacement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$4,416,480.00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4462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Watermain Replacement Projects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$14,567,400.00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92479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 TOTAL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$18,983,880.00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740886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A01E038-29A2-ADFB-12C4-F4ADCB669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792955"/>
              </p:ext>
            </p:extLst>
          </p:nvPr>
        </p:nvGraphicFramePr>
        <p:xfrm>
          <a:off x="2287158" y="4176776"/>
          <a:ext cx="4569683" cy="2009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3360">
                  <a:extLst>
                    <a:ext uri="{9D8B030D-6E8A-4147-A177-3AD203B41FA5}">
                      <a16:colId xmlns:a16="http://schemas.microsoft.com/office/drawing/2014/main" val="3303637629"/>
                    </a:ext>
                  </a:extLst>
                </a:gridCol>
                <a:gridCol w="1786323">
                  <a:extLst>
                    <a:ext uri="{9D8B030D-6E8A-4147-A177-3AD203B41FA5}">
                      <a16:colId xmlns:a16="http://schemas.microsoft.com/office/drawing/2014/main" val="37991329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CWSRF PROJECTS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Project Cost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46253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Emmons and Lincoln Pump Stations Improvements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$10,924,527.00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440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Cured-In-Place Pipe Lining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$4,716,000.00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98941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Cleaning and Televising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$664,000.00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6155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$16,304,527.00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482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99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3400" y="152400"/>
            <a:ext cx="0" cy="6477000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1676400"/>
            <a:ext cx="8915400" cy="0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87528" y="228600"/>
            <a:ext cx="83352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SUMMARY OF </a:t>
            </a:r>
            <a:r>
              <a:rPr lang="en-US" sz="4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dwsrf</a:t>
            </a:r>
            <a:r>
              <a:rPr lang="en-US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COSTS</a:t>
            </a:r>
            <a:endParaRPr lang="en-US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5446" y="1676400"/>
            <a:ext cx="762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1175" lvl="1" indent="-53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David" pitchFamily="34" charset="-79"/>
                <a:cs typeface="David" pitchFamily="34" charset="-79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+mn-lt"/>
                <a:cs typeface="David" pitchFamily="34" charset="-79"/>
              </a:rPr>
              <a:t>Total Project Costs Include Engineering, Construction Inspection, and Construction QA/QC Testing</a:t>
            </a:r>
          </a:p>
          <a:p>
            <a:endParaRPr lang="en-US" dirty="0">
              <a:latin typeface="+mn-lt"/>
              <a:cs typeface="David" pitchFamily="34" charset="-79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+mn-lt"/>
                <a:cs typeface="David" pitchFamily="34" charset="-79"/>
              </a:rPr>
              <a:t>Approximately 15,100 customers using the water distribution system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latin typeface="+mn-lt"/>
              <a:cs typeface="David" pitchFamily="34" charset="-79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+mn-lt"/>
                <a:cs typeface="David" pitchFamily="34" charset="-79"/>
              </a:rPr>
              <a:t>Annual debt service required at 1.875 percent interest is calculated at $1,138,998.00 per year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latin typeface="+mn-lt"/>
              <a:cs typeface="David" pitchFamily="34" charset="-79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+mn-lt"/>
                <a:cs typeface="David" pitchFamily="34" charset="-79"/>
              </a:rPr>
              <a:t>User costs would be  approximately $76.00 per year or $6.50 per month increase (W</a:t>
            </a:r>
            <a:r>
              <a:rPr lang="en-US" i="1" dirty="0">
                <a:latin typeface="+mn-lt"/>
                <a:cs typeface="David" pitchFamily="34" charset="-79"/>
              </a:rPr>
              <a:t>ill be reduced if Grant are awarded)</a:t>
            </a:r>
          </a:p>
          <a:p>
            <a:endParaRPr lang="en-US" dirty="0">
              <a:latin typeface="+mn-lt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3856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3400" y="152400"/>
            <a:ext cx="0" cy="6477000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1676400"/>
            <a:ext cx="8915400" cy="0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87528" y="228600"/>
            <a:ext cx="83352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SUMMARY OF </a:t>
            </a:r>
            <a:r>
              <a:rPr lang="en-US" sz="4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CWsrf</a:t>
            </a:r>
            <a:r>
              <a:rPr lang="en-US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COSTS</a:t>
            </a:r>
            <a:endParaRPr lang="en-US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5446" y="1676400"/>
            <a:ext cx="7620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1175" lvl="1" indent="-53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David" pitchFamily="34" charset="-79"/>
                <a:cs typeface="David" pitchFamily="34" charset="-79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+mn-lt"/>
                <a:cs typeface="David" pitchFamily="34" charset="-79"/>
              </a:rPr>
              <a:t>Total Project Costs Include Engineering, Construction Inspection, and Construction QA/QC Testing</a:t>
            </a:r>
          </a:p>
          <a:p>
            <a:endParaRPr lang="en-US" dirty="0">
              <a:latin typeface="+mn-lt"/>
              <a:cs typeface="David" pitchFamily="34" charset="-79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+mn-lt"/>
                <a:cs typeface="David" pitchFamily="34" charset="-79"/>
              </a:rPr>
              <a:t>Approximately 15,100 customers using the sewer distribution system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latin typeface="+mn-lt"/>
              <a:cs typeface="David" pitchFamily="34" charset="-79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+mn-lt"/>
                <a:cs typeface="David" pitchFamily="34" charset="-79"/>
              </a:rPr>
              <a:t>Annual debt service required at 1.875 percent interest is calculated at $978,242.00 per year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latin typeface="+mn-lt"/>
              <a:cs typeface="David" pitchFamily="34" charset="-79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+mn-lt"/>
                <a:cs typeface="David" pitchFamily="34" charset="-79"/>
              </a:rPr>
              <a:t>User costs would be approximately $65.00 per year or $5.50 per month increase.</a:t>
            </a:r>
          </a:p>
        </p:txBody>
      </p:sp>
    </p:spTree>
    <p:extLst>
      <p:ext uri="{BB962C8B-B14F-4D97-AF65-F5344CB8AC3E}">
        <p14:creationId xmlns:p14="http://schemas.microsoft.com/office/powerpoint/2010/main" val="199403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3400" y="152400"/>
            <a:ext cx="0" cy="6477000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1676400"/>
            <a:ext cx="8915400" cy="0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905919" y="228600"/>
            <a:ext cx="36984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NEXT STEPS</a:t>
            </a:r>
            <a:endParaRPr lang="en-US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5446" y="16764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1175" lvl="1" indent="-53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David" pitchFamily="34" charset="-79"/>
                <a:cs typeface="David" pitchFamily="34" charset="-79"/>
              </a:rPr>
              <a:t> </a:t>
            </a:r>
          </a:p>
          <a:p>
            <a:pPr lvl="1"/>
            <a:endParaRPr lang="en-US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7044" y="1999565"/>
            <a:ext cx="7696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+mn-lt"/>
                <a:cs typeface="David" pitchFamily="34" charset="-79"/>
              </a:rPr>
              <a:t>Final DWRF Project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David" pitchFamily="34" charset="-79"/>
              </a:rPr>
              <a:t>Submit no later than May 1, 2023, to EGLE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David" pitchFamily="34" charset="-79"/>
              </a:rPr>
              <a:t>Approve the project and place it on the project priority list in August 2023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David" pitchFamily="34" charset="-79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+mn-lt"/>
                <a:cs typeface="David" pitchFamily="34" charset="-79"/>
              </a:rPr>
              <a:t>Construction Schedule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the DWSRF loan is approved, the anticipated loan closing would be in January 2024. Construction in early Spring 2024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the CWSRF loan is approved, expect the loan to close in December 2023 to start construction in Winter 2024 </a:t>
            </a:r>
          </a:p>
          <a:p>
            <a:pPr lvl="1"/>
            <a:endParaRPr lang="en-US" dirty="0">
              <a:highlight>
                <a:srgbClr val="FFFF00"/>
              </a:highlight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0984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3400" y="152400"/>
            <a:ext cx="0" cy="6477000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1676400"/>
            <a:ext cx="8915400" cy="0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452229" y="228600"/>
            <a:ext cx="46057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PROJECT TEAM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0" y="1752600"/>
            <a:ext cx="76200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1175" lvl="1" indent="-53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u="sng" dirty="0">
                <a:latin typeface="David" pitchFamily="34" charset="-79"/>
                <a:cs typeface="David" pitchFamily="34" charset="-79"/>
              </a:rPr>
              <a:t>City of Lincoln Park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latin typeface="David" pitchFamily="34" charset="-79"/>
                <a:cs typeface="David" pitchFamily="34" charset="-79"/>
              </a:rPr>
              <a:t>John Kozuh, Department of Public Services Director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latin typeface="David" pitchFamily="34" charset="-79"/>
                <a:cs typeface="David" pitchFamily="34" charset="-79"/>
              </a:rPr>
              <a:t>DWS Staff</a:t>
            </a:r>
          </a:p>
          <a:p>
            <a:pPr marL="511175" lvl="1" indent="-539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u="sng" dirty="0">
              <a:latin typeface="David" pitchFamily="34" charset="-79"/>
              <a:cs typeface="David" pitchFamily="34" charset="-79"/>
            </a:endParaRPr>
          </a:p>
          <a:p>
            <a:pPr marL="511175" lvl="1" indent="-53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u="sng" dirty="0">
                <a:latin typeface="David" pitchFamily="34" charset="-79"/>
                <a:cs typeface="David" pitchFamily="34" charset="-79"/>
              </a:rPr>
              <a:t>Hennessey Engineers, Southgate, Michigan (HEI)</a:t>
            </a:r>
          </a:p>
          <a:p>
            <a:pPr marL="511175" lvl="1" indent="-53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latin typeface="David" pitchFamily="34" charset="-79"/>
                <a:cs typeface="David" pitchFamily="34" charset="-79"/>
              </a:rPr>
              <a:t>City of Lincoln Park’s Engineering Consultant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700" dirty="0">
                <a:latin typeface="David" pitchFamily="34" charset="-79"/>
                <a:cs typeface="David" pitchFamily="34" charset="-79"/>
              </a:rPr>
              <a:t>James Hollandsworth, P.E., P.S., Project Manager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700" dirty="0">
                <a:latin typeface="David" pitchFamily="34" charset="-79"/>
                <a:cs typeface="David" pitchFamily="34" charset="-79"/>
              </a:rPr>
              <a:t>Tiffany Neubig, F.E. Project Team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700" dirty="0">
                <a:latin typeface="David" pitchFamily="34" charset="-79"/>
                <a:cs typeface="David" pitchFamily="34" charset="-79"/>
              </a:rPr>
              <a:t>Khal Hanna, Project Team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700" dirty="0">
                <a:latin typeface="David" pitchFamily="34" charset="-79"/>
                <a:cs typeface="David" pitchFamily="34" charset="-79"/>
              </a:rPr>
              <a:t>Various Construction Observation Staff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David" pitchFamily="34" charset="-79"/>
              <a:cs typeface="David" pitchFamily="34" charset="-79"/>
            </a:endParaRPr>
          </a:p>
          <a:p>
            <a:pPr marL="511175" lvl="1" indent="-53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u="sng" dirty="0" err="1">
                <a:latin typeface="David" pitchFamily="34" charset="-79"/>
                <a:cs typeface="David" pitchFamily="34" charset="-79"/>
              </a:rPr>
              <a:t>Fishbeck</a:t>
            </a:r>
            <a:r>
              <a:rPr lang="en-US" sz="1700" u="sng" dirty="0">
                <a:latin typeface="David" pitchFamily="34" charset="-79"/>
                <a:cs typeface="David" pitchFamily="34" charset="-79"/>
              </a:rPr>
              <a:t>,  Michigan  </a:t>
            </a:r>
          </a:p>
          <a:p>
            <a:pPr marL="511175" lvl="1" indent="-53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latin typeface="David" pitchFamily="34" charset="-79"/>
                <a:cs typeface="David" pitchFamily="34" charset="-79"/>
              </a:rPr>
              <a:t>Expertise in Flow Monitoring and Computer Simulated Modeling, Pump Station/RTB Evaluation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700" dirty="0">
                <a:latin typeface="David" pitchFamily="34" charset="-79"/>
                <a:cs typeface="David" pitchFamily="34" charset="-79"/>
              </a:rPr>
              <a:t>Jeff Brown, P.E., Project Manager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700" dirty="0">
                <a:latin typeface="David" pitchFamily="34" charset="-79"/>
                <a:cs typeface="David" pitchFamily="34" charset="-79"/>
              </a:rPr>
              <a:t>Caitlin </a:t>
            </a:r>
            <a:r>
              <a:rPr lang="en-US" sz="1700" dirty="0" err="1">
                <a:latin typeface="David" pitchFamily="34" charset="-79"/>
                <a:cs typeface="David" pitchFamily="34" charset="-79"/>
              </a:rPr>
              <a:t>Wineka</a:t>
            </a:r>
            <a:r>
              <a:rPr lang="en-US" sz="1700" dirty="0">
                <a:latin typeface="David" pitchFamily="34" charset="-79"/>
                <a:cs typeface="David" pitchFamily="34" charset="-79"/>
              </a:rPr>
              <a:t>, Water and Wastewater Engineer</a:t>
            </a:r>
          </a:p>
          <a:p>
            <a:pPr marL="511175" lvl="1" indent="-53975"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en-US" dirty="0">
                <a:latin typeface="David" pitchFamily="34" charset="-79"/>
                <a:cs typeface="David" pitchFamily="34" charset="-79"/>
              </a:rPr>
            </a:br>
            <a:endParaRPr lang="en-US" dirty="0">
              <a:latin typeface="David" pitchFamily="34" charset="-79"/>
              <a:cs typeface="David" pitchFamily="34" charset="-79"/>
            </a:endParaRP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0051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3400" y="152400"/>
            <a:ext cx="0" cy="6477000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1676400"/>
            <a:ext cx="8915400" cy="0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33400" y="228600"/>
            <a:ext cx="85720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SOCIAL AND ENVIRONMENTAL</a:t>
            </a:r>
          </a:p>
          <a:p>
            <a:pPr algn="ctr"/>
            <a:r>
              <a:rPr lang="en-US" sz="4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IMPACTS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5445" y="1676400"/>
            <a:ext cx="812995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+mn-lt"/>
                <a:cs typeface="David" pitchFamily="34" charset="-79"/>
              </a:rPr>
              <a:t>Positive Long-Term Impacts of the DWSRF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>
                <a:latin typeface="+mn-lt"/>
                <a:cs typeface="David" pitchFamily="34" charset="-79"/>
              </a:rPr>
              <a:t>Reduced number of water main breaks within the system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>
                <a:latin typeface="+mn-lt"/>
                <a:cs typeface="David" pitchFamily="34" charset="-79"/>
              </a:rPr>
              <a:t>Reduction in water loss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>
                <a:latin typeface="+mn-lt"/>
                <a:cs typeface="David" pitchFamily="34" charset="-79"/>
              </a:rPr>
              <a:t>More reliable water distribution system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>
                <a:latin typeface="+mn-lt"/>
                <a:cs typeface="David" pitchFamily="34" charset="-79"/>
              </a:rPr>
              <a:t>Compliance with Lead and Copper Rules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>
                <a:latin typeface="+mn-lt"/>
                <a:cs typeface="David" pitchFamily="34" charset="-79"/>
              </a:rPr>
              <a:t>Reduction of Lead Materials in the Water Distribution System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+mn-lt"/>
                <a:cs typeface="David" pitchFamily="34" charset="-79"/>
              </a:rPr>
              <a:t>Positive Long-Term Impacts of the CWSRF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>
                <a:latin typeface="+mn-lt"/>
                <a:cs typeface="David" pitchFamily="34" charset="-79"/>
              </a:rPr>
              <a:t>Reduced basement backups and surface flooding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>
                <a:latin typeface="+mn-lt"/>
                <a:cs typeface="David" pitchFamily="34" charset="-79"/>
              </a:rPr>
              <a:t>More reliable sewer network</a:t>
            </a:r>
          </a:p>
          <a:p>
            <a:pPr lvl="1"/>
            <a:endParaRPr lang="en-US" dirty="0">
              <a:latin typeface="+mn-lt"/>
              <a:cs typeface="David" pitchFamily="34" charset="-79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+mn-lt"/>
                <a:cs typeface="David" pitchFamily="34" charset="-79"/>
              </a:rPr>
              <a:t>Negative Impacts During Construction for Both the DWSRF and CWSRF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>
                <a:latin typeface="+mn-lt"/>
                <a:cs typeface="David" pitchFamily="34" charset="-79"/>
              </a:rPr>
              <a:t> Short-term inconvenience to the general public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en-US" dirty="0">
                <a:latin typeface="+mn-lt"/>
                <a:cs typeface="David" pitchFamily="34" charset="-79"/>
              </a:rPr>
              <a:t>Noise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en-US" dirty="0">
                <a:latin typeface="+mn-lt"/>
                <a:cs typeface="David" pitchFamily="34" charset="-79"/>
              </a:rPr>
              <a:t>Temporary lane or driveway closures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en-US" dirty="0">
                <a:latin typeface="+mn-lt"/>
                <a:cs typeface="David" pitchFamily="34" charset="-79"/>
              </a:rPr>
              <a:t>Temporary loss of water service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en-US" dirty="0">
                <a:latin typeface="+mn-lt"/>
                <a:cs typeface="David" pitchFamily="34" charset="-79"/>
              </a:rPr>
              <a:t>Private property access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latin typeface="+mn-lt"/>
                <a:cs typeface="David" pitchFamily="34" charset="-79"/>
              </a:rPr>
              <a:t>Construction equipment and stockpiles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latin typeface="+mn-lt"/>
                <a:cs typeface="David" pitchFamily="34" charset="-79"/>
              </a:rPr>
              <a:t>Dust and particulate matter</a:t>
            </a:r>
          </a:p>
        </p:txBody>
      </p:sp>
    </p:spTree>
    <p:extLst>
      <p:ext uri="{BB962C8B-B14F-4D97-AF65-F5344CB8AC3E}">
        <p14:creationId xmlns:p14="http://schemas.microsoft.com/office/powerpoint/2010/main" val="237206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8543" y="1905000"/>
            <a:ext cx="51816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1400" b="1" cap="all" dirty="0">
              <a:ln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defRPr/>
            </a:pPr>
            <a:r>
              <a:rPr lang="en-US" sz="6000" b="1" cap="all" dirty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QUESTIONS?</a:t>
            </a:r>
          </a:p>
          <a:p>
            <a:pPr algn="ctr">
              <a:defRPr/>
            </a:pPr>
            <a:endParaRPr lang="en-US" sz="1400" b="1" cap="all" dirty="0">
              <a:ln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defRPr/>
            </a:pPr>
            <a:endParaRPr lang="en-US" sz="1400" b="1" cap="all" dirty="0">
              <a:ln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defRPr/>
            </a:pPr>
            <a:endParaRPr lang="en-US" sz="1400" b="1" cap="all" dirty="0">
              <a:ln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defRPr/>
            </a:pPr>
            <a:endParaRPr lang="en-US" sz="1400" b="1" cap="all" dirty="0">
              <a:ln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defRPr/>
            </a:pPr>
            <a:endParaRPr lang="en-US" sz="1400" b="1" cap="all" dirty="0">
              <a:ln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2535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3400" y="152400"/>
            <a:ext cx="0" cy="6477000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" y="795009"/>
            <a:ext cx="8915400" cy="0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28700" y="712279"/>
            <a:ext cx="7505701" cy="6108711"/>
          </a:xfrm>
          <a:prstGeom prst="rect">
            <a:avLst/>
          </a:prstGeom>
          <a:noFill/>
        </p:spPr>
        <p:txBody>
          <a:bodyPr wrap="square" lIns="91429" tIns="45714" rIns="91429" bIns="45714">
            <a:spAutoFit/>
          </a:bodyPr>
          <a:lstStyle/>
          <a:p>
            <a:pPr marL="742896" lvl="1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Overview of DWSRF Program </a:t>
            </a:r>
          </a:p>
          <a:p>
            <a:pPr marL="742896" lvl="1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Drinking Water Quality Problems to be addressed</a:t>
            </a:r>
          </a:p>
          <a:p>
            <a:pPr marL="742896" lvl="1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DWSRF Proposed Projects Scope</a:t>
            </a:r>
          </a:p>
          <a:p>
            <a:pPr marL="742896" lvl="1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Overview of CWSRF Program</a:t>
            </a:r>
          </a:p>
          <a:p>
            <a:pPr marL="742896" lvl="1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Clean Water Quality Problems to be addressed</a:t>
            </a:r>
          </a:p>
          <a:p>
            <a:pPr marL="742896" lvl="1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CWSRF Project Scope</a:t>
            </a:r>
          </a:p>
          <a:p>
            <a:pPr marL="742896" lvl="1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Project Plan Timeline</a:t>
            </a:r>
          </a:p>
          <a:p>
            <a:pPr marL="742896" lvl="1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DWRSF Project Costs</a:t>
            </a:r>
          </a:p>
          <a:p>
            <a:pPr marL="742896" lvl="1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CWSRF Project Costs</a:t>
            </a:r>
          </a:p>
          <a:p>
            <a:pPr marL="742896" lvl="1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Social and Environmental Impacts</a:t>
            </a:r>
          </a:p>
          <a:p>
            <a:pPr marL="742896" lvl="1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0" y="21770"/>
            <a:ext cx="3216949" cy="769429"/>
          </a:xfrm>
          <a:prstGeom prst="rect">
            <a:avLst/>
          </a:prstGeom>
          <a:noFill/>
        </p:spPr>
        <p:txBody>
          <a:bodyPr wrap="none" lIns="91429" tIns="45714" rIns="91429" bIns="45714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78640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3400" y="152400"/>
            <a:ext cx="0" cy="6477000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1676400"/>
            <a:ext cx="8915400" cy="0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94609" y="228600"/>
            <a:ext cx="752103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OVERVIEW OF </a:t>
            </a:r>
            <a:r>
              <a:rPr lang="en-US" sz="28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DWsRF</a:t>
            </a:r>
            <a:r>
              <a:rPr lang="en-US" sz="28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and </a:t>
            </a:r>
            <a:r>
              <a:rPr lang="en-US" sz="28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cwsrf</a:t>
            </a:r>
            <a:r>
              <a:rPr lang="en-US" sz="28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LOAN</a:t>
            </a:r>
          </a:p>
          <a:p>
            <a:pPr algn="ctr"/>
            <a:r>
              <a:rPr lang="en-US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PROGRAM</a:t>
            </a:r>
            <a:endParaRPr lang="en-US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5446" y="1828086"/>
            <a:ext cx="81299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latin typeface="+mn-lt"/>
                <a:cs typeface="David" pitchFamily="34" charset="-79"/>
              </a:rPr>
              <a:t> Low-interest loan program through EGLE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David" pitchFamily="34" charset="-79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latin typeface="+mn-lt"/>
                <a:cs typeface="David" pitchFamily="34" charset="-79"/>
              </a:rPr>
              <a:t>20-year loan, typically at 1.875 percent interest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latin typeface="+mn-lt"/>
                <a:cs typeface="David" pitchFamily="34" charset="-79"/>
              </a:rPr>
              <a:t>Significantly Overburdened Status may qualify the city of Lincoln Park for a 30-year loan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David" pitchFamily="34" charset="-79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latin typeface="+mn-lt"/>
                <a:cs typeface="David" pitchFamily="34" charset="-79"/>
              </a:rPr>
              <a:t>Assists with the funding of water distribution system improvements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latin typeface="+mn-lt"/>
                <a:cs typeface="David" pitchFamily="34" charset="-79"/>
              </a:rPr>
              <a:t>Water Main and Lead Water Service Leads Replacements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David" pitchFamily="34" charset="-79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latin typeface="+mn-lt"/>
                <a:cs typeface="David" pitchFamily="34" charset="-79"/>
              </a:rPr>
              <a:t>Final project plan for CWSRF must be submitted by May 1 and the DWSRF by June 1 for inclusion on the project priority list.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>
              <a:latin typeface="+mn-lt"/>
              <a:cs typeface="David" pitchFamily="34" charset="-79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latin typeface="+mn-lt"/>
                <a:cs typeface="David" pitchFamily="34" charset="-79"/>
              </a:rPr>
              <a:t>The priority lists is usually issued in August of each year.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David" pitchFamily="34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887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3400" y="152400"/>
            <a:ext cx="0" cy="6477000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1676400"/>
            <a:ext cx="8915400" cy="0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60996" y="228600"/>
            <a:ext cx="838825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DWSRF Quality Problems </a:t>
            </a:r>
          </a:p>
          <a:p>
            <a:pPr algn="ctr"/>
            <a:r>
              <a:rPr lang="en-US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to be addressed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5446" y="1676400"/>
            <a:ext cx="7620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indent="-53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  <a:cs typeface="David" pitchFamily="34" charset="-79"/>
              </a:rPr>
              <a:t>LEAD AND COPPER RULE CHANGES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latin typeface="+mn-lt"/>
                <a:cs typeface="David" pitchFamily="34" charset="-79"/>
              </a:rPr>
              <a:t>EGLE Lead and Copper Rules were amended and adopted in June 2018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David" pitchFamily="34" charset="-79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latin typeface="+mn-lt"/>
                <a:cs typeface="David" pitchFamily="34" charset="-79"/>
              </a:rPr>
              <a:t>Lead and galvanized water service lines must be replaced in their entirety from the water main to at least 18 inches into the structure being served regardless of ownership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en-US" dirty="0">
                <a:latin typeface="David" pitchFamily="34" charset="-79"/>
                <a:cs typeface="David" pitchFamily="34" charset="-79"/>
              </a:rPr>
            </a:br>
            <a:endParaRPr lang="en-US" dirty="0">
              <a:latin typeface="David" pitchFamily="34" charset="-79"/>
              <a:cs typeface="David" pitchFamily="34" charset="-79"/>
            </a:endParaRP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813CC4-F2EF-415D-BF7D-D9D41E70B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998" y="3733800"/>
            <a:ext cx="5810250" cy="23050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2A5351-7449-442E-BDB2-0C66E4914420}"/>
              </a:ext>
            </a:extLst>
          </p:cNvPr>
          <p:cNvSpPr txBox="1"/>
          <p:nvPr/>
        </p:nvSpPr>
        <p:spPr>
          <a:xfrm>
            <a:off x="773414" y="6223973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863" lvl="1" indent="-2857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latin typeface="+mn-lt"/>
                <a:cs typeface="David" pitchFamily="34" charset="-79"/>
              </a:rPr>
              <a:t>*EGLE (Formally MDEQ)</a:t>
            </a:r>
          </a:p>
        </p:txBody>
      </p:sp>
    </p:spTree>
    <p:extLst>
      <p:ext uri="{BB962C8B-B14F-4D97-AF65-F5344CB8AC3E}">
        <p14:creationId xmlns:p14="http://schemas.microsoft.com/office/powerpoint/2010/main" val="269688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3400" y="152400"/>
            <a:ext cx="0" cy="6477000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1676400"/>
            <a:ext cx="8915400" cy="0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2046" y="1765280"/>
            <a:ext cx="820615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latin typeface="+mn-lt"/>
                <a:cs typeface="David" pitchFamily="34" charset="-79"/>
              </a:rPr>
              <a:t>Lincoln Park must replace 5 percent of lead and galvanized water service lines over a 20-year period by 2041 –  Approximately 200 leads per year to be replaced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latin typeface="+mn-lt"/>
                <a:cs typeface="David" pitchFamily="34" charset="-79"/>
              </a:rPr>
              <a:t>Lead action level of 15 parts per billion will be reduced to 12 parts per billion by 2025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>
              <a:latin typeface="+mn-lt"/>
              <a:cs typeface="David" pitchFamily="34" charset="-79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latin typeface="+mn-lt"/>
                <a:cs typeface="David" pitchFamily="34" charset="-79"/>
              </a:rPr>
              <a:t>Additional water sampling is required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>
              <a:latin typeface="+mn-lt"/>
              <a:cs typeface="David" pitchFamily="34" charset="-79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latin typeface="+mn-lt"/>
                <a:cs typeface="David" pitchFamily="34" charset="-79"/>
              </a:rPr>
              <a:t>A preliminary inventory of water services was submitted to EGLE in 2020 and a final inventory is due by 2025 and revised every 5 years thereafter – DWAM Grant was Awarded to cover a portion of the DSMI inventory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>
              <a:latin typeface="+mn-lt"/>
              <a:cs typeface="David" pitchFamily="34" charset="-79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David" pitchFamily="34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194211-14DC-4118-8B07-73ADFD226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876800"/>
            <a:ext cx="2362199" cy="16241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E2B509-BA75-4E45-B2A6-718E0839B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005211"/>
            <a:ext cx="2362198" cy="16241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801955-2C5E-CE43-FA3D-231E65CED2CD}"/>
              </a:ext>
            </a:extLst>
          </p:cNvPr>
          <p:cNvSpPr/>
          <p:nvPr/>
        </p:nvSpPr>
        <p:spPr>
          <a:xfrm>
            <a:off x="560995" y="228600"/>
            <a:ext cx="838825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DWSRF Quality Problems </a:t>
            </a:r>
          </a:p>
          <a:p>
            <a:pPr algn="ctr"/>
            <a:r>
              <a:rPr lang="en-US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to be addressed</a:t>
            </a:r>
          </a:p>
        </p:txBody>
      </p:sp>
    </p:spTree>
    <p:extLst>
      <p:ext uri="{BB962C8B-B14F-4D97-AF65-F5344CB8AC3E}">
        <p14:creationId xmlns:p14="http://schemas.microsoft.com/office/powerpoint/2010/main" val="305357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3400" y="152400"/>
            <a:ext cx="0" cy="6477000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" y="1371600"/>
            <a:ext cx="8915400" cy="0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40503" y="228600"/>
            <a:ext cx="82292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Water Main replacement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9246" y="1696684"/>
            <a:ext cx="82061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David" pitchFamily="34" charset="-79"/>
              </a:rPr>
              <a:t>WATER MAIN REPLACEMENT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latin typeface="+mn-lt"/>
                <a:cs typeface="David" pitchFamily="34" charset="-79"/>
              </a:rPr>
              <a:t>Current Water Mains were installed in the 1930s-1940s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>
              <a:latin typeface="+mn-lt"/>
              <a:cs typeface="David" pitchFamily="34" charset="-79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latin typeface="+mn-lt"/>
                <a:cs typeface="David" pitchFamily="34" charset="-79"/>
              </a:rPr>
              <a:t>Most of these main are past their useful life – Approximately 75 years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>
              <a:latin typeface="+mn-lt"/>
              <a:cs typeface="David" pitchFamily="34" charset="-79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latin typeface="+mn-lt"/>
                <a:cs typeface="David" pitchFamily="34" charset="-79"/>
              </a:rPr>
              <a:t>Many have a calcium buildup in the lines, this decreases the amount of water that is able to move through the pipe, resulting in low water pressure.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David" pitchFamily="34" charset="-79"/>
            </a:endParaRPr>
          </a:p>
        </p:txBody>
      </p:sp>
      <p:pic>
        <p:nvPicPr>
          <p:cNvPr id="3" name="Picture 2" descr="A picture containing close&#10;&#10;Description automatically generated">
            <a:extLst>
              <a:ext uri="{FF2B5EF4-FFF2-40B4-BE49-F238E27FC236}">
                <a16:creationId xmlns:a16="http://schemas.microsoft.com/office/drawing/2014/main" id="{2139A5BA-4536-1835-85FE-2F97B23217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3318" y="4302290"/>
            <a:ext cx="3124200" cy="2343150"/>
          </a:xfrm>
          <a:prstGeom prst="rect">
            <a:avLst/>
          </a:prstGeom>
        </p:spPr>
      </p:pic>
      <p:pic>
        <p:nvPicPr>
          <p:cNvPr id="11" name="Picture 10" descr="A picture containing ground, outdoor, rock, concrete&#10;&#10;Description automatically generated">
            <a:extLst>
              <a:ext uri="{FF2B5EF4-FFF2-40B4-BE49-F238E27FC236}">
                <a16:creationId xmlns:a16="http://schemas.microsoft.com/office/drawing/2014/main" id="{7D9BC7FA-2EE4-AF23-F349-3C37E50B1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50" y="4282007"/>
            <a:ext cx="3124202" cy="234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1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3400" y="152400"/>
            <a:ext cx="0" cy="6477000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1456490"/>
            <a:ext cx="8915400" cy="0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33400" y="284259"/>
            <a:ext cx="8610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Proposed DWSRF PR</a:t>
            </a:r>
            <a:r>
              <a:rPr lang="en-US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JECTS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399" y="1452680"/>
            <a:ext cx="480059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31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David" pitchFamily="34" charset="-79"/>
              </a:rPr>
              <a:t>2024 DWSRF</a:t>
            </a:r>
            <a:endParaRPr lang="en-US" b="1" u="sng" dirty="0">
              <a:latin typeface="+mn-lt"/>
              <a:cs typeface="David" pitchFamily="34" charset="-79"/>
            </a:endParaRPr>
          </a:p>
          <a:p>
            <a:pPr marL="396875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  <a:cs typeface="David" pitchFamily="34" charset="-79"/>
              </a:rPr>
              <a:t>LSLR Replacement – Various Locations</a:t>
            </a:r>
          </a:p>
          <a:p>
            <a:pPr marL="396875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  <a:cs typeface="David" pitchFamily="34" charset="-79"/>
              </a:rPr>
              <a:t>Cleophus -Howard to Fort Park.</a:t>
            </a:r>
          </a:p>
          <a:p>
            <a:pPr marL="396875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latin typeface="+mn-lt"/>
                <a:cs typeface="David" pitchFamily="34" charset="-79"/>
              </a:rPr>
              <a:t>Philomene</a:t>
            </a:r>
            <a:r>
              <a:rPr lang="en-US" sz="1400" dirty="0">
                <a:latin typeface="+mn-lt"/>
                <a:cs typeface="David" pitchFamily="34" charset="-79"/>
              </a:rPr>
              <a:t> –Howard to Fort Park.</a:t>
            </a:r>
          </a:p>
          <a:p>
            <a:pPr marL="396875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  <a:cs typeface="David" pitchFamily="34" charset="-79"/>
              </a:rPr>
              <a:t>Garfield – Howard to Fort Park</a:t>
            </a:r>
          </a:p>
          <a:p>
            <a:pPr marL="396875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latin typeface="+mn-lt"/>
                <a:cs typeface="David" pitchFamily="34" charset="-79"/>
              </a:rPr>
              <a:t>Mclain</a:t>
            </a:r>
            <a:r>
              <a:rPr lang="en-US" sz="1400" dirty="0">
                <a:latin typeface="+mn-lt"/>
                <a:cs typeface="David" pitchFamily="34" charset="-79"/>
              </a:rPr>
              <a:t> - Howard to Fort Park</a:t>
            </a:r>
          </a:p>
          <a:p>
            <a:pPr marL="396875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  <a:cs typeface="David" pitchFamily="34" charset="-79"/>
              </a:rPr>
              <a:t>Champaign – Howard to Fort Park</a:t>
            </a:r>
          </a:p>
          <a:p>
            <a:pPr marL="396875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  <a:cs typeface="David" pitchFamily="34" charset="-79"/>
              </a:rPr>
              <a:t>Lincoln – N Mill to Fort Park</a:t>
            </a:r>
          </a:p>
          <a:p>
            <a:pPr marL="396875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  <a:cs typeface="David" pitchFamily="34" charset="-79"/>
              </a:rPr>
              <a:t>Cleveland – N. Mill to Fort Park</a:t>
            </a:r>
          </a:p>
          <a:p>
            <a:pPr marL="396875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  <a:cs typeface="David" pitchFamily="34" charset="-79"/>
              </a:rPr>
              <a:t>Mill – N Mill to Fort Park</a:t>
            </a:r>
          </a:p>
          <a:p>
            <a:pPr marL="396875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  <a:cs typeface="David" pitchFamily="34" charset="-79"/>
              </a:rPr>
              <a:t>Mark – Lafayette to Fort Park</a:t>
            </a:r>
          </a:p>
          <a:p>
            <a:pPr marL="396875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  <a:cs typeface="David" pitchFamily="34" charset="-79"/>
              </a:rPr>
              <a:t>Rose – Lafayette to Fort Park</a:t>
            </a:r>
          </a:p>
          <a:p>
            <a:pPr marL="396875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  <a:cs typeface="David" pitchFamily="34" charset="-79"/>
              </a:rPr>
              <a:t>Progress – Lafayette to Fort Park</a:t>
            </a:r>
          </a:p>
          <a:p>
            <a:pPr marL="396875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  <a:cs typeface="David" pitchFamily="34" charset="-79"/>
              </a:rPr>
              <a:t>Detroit – Lafayette to Fort Park</a:t>
            </a:r>
          </a:p>
          <a:p>
            <a:pPr marL="396875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  <a:cs typeface="David" pitchFamily="34" charset="-79"/>
              </a:rPr>
              <a:t>Mayflower – Lafayette to Fort Park</a:t>
            </a:r>
          </a:p>
          <a:p>
            <a:pPr marL="396875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  <a:cs typeface="David" pitchFamily="34" charset="-79"/>
              </a:rPr>
              <a:t>Lafayette – London to Champaign</a:t>
            </a:r>
          </a:p>
          <a:p>
            <a:pPr marL="396875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  <a:cs typeface="David" pitchFamily="34" charset="-79"/>
              </a:rPr>
              <a:t>Fort Park – Richmond and Cleophus</a:t>
            </a:r>
          </a:p>
          <a:p>
            <a:pPr marL="396875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  <a:cs typeface="David" pitchFamily="34" charset="-79"/>
              </a:rPr>
              <a:t>Capitol – Lafayette to Fort Park</a:t>
            </a:r>
          </a:p>
          <a:p>
            <a:pPr marL="111125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David" pitchFamily="34" charset="-79"/>
              </a:rPr>
              <a:t>Estimated Cost $18,983,880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E2B5C2-2C3F-45BA-88EE-CBA3EF63B9FC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428901" y="1828801"/>
            <a:ext cx="3181699" cy="47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6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3400" y="152400"/>
            <a:ext cx="0" cy="6477000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1676400"/>
            <a:ext cx="8915400" cy="0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86028" y="228600"/>
            <a:ext cx="813819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OVERVIEW OF </a:t>
            </a:r>
            <a:r>
              <a:rPr lang="en-US" sz="44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CWsRF</a:t>
            </a:r>
            <a:r>
              <a:rPr lang="en-US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LOAN</a:t>
            </a:r>
          </a:p>
          <a:p>
            <a:pPr algn="ctr"/>
            <a:r>
              <a:rPr lang="en-US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PROGRAM</a:t>
            </a:r>
            <a:endParaRPr lang="en-US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5446" y="1676400"/>
            <a:ext cx="81299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1175" lvl="1" indent="-539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David" pitchFamily="34" charset="-79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latin typeface="+mn-lt"/>
                <a:cs typeface="David" pitchFamily="34" charset="-79"/>
              </a:rPr>
              <a:t>Assists with the funding of sanitary sewer system improvements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latin typeface="+mn-lt"/>
                <a:cs typeface="David" pitchFamily="34" charset="-79"/>
              </a:rPr>
              <a:t>Sanitary Sewer Rehabilitation by using CIPP Liner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latin typeface="+mn-lt"/>
                <a:cs typeface="David" pitchFamily="34" charset="-79"/>
              </a:rPr>
              <a:t>Lincoln and Emmons Pump Stations Improvements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latin typeface="+mn-lt"/>
                <a:cs typeface="David" pitchFamily="34" charset="-79"/>
              </a:rPr>
              <a:t>Sanitary Sewer CCTV Investigation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latin typeface="+mn-lt"/>
                <a:cs typeface="David" pitchFamily="34" charset="-79"/>
              </a:rPr>
              <a:t>Flow Monitoring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David" pitchFamily="34" charset="-79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David" pitchFamily="34" charset="-79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>
              <a:latin typeface="+mn-lt"/>
              <a:cs typeface="David" pitchFamily="34" charset="-79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9057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20451</TotalTime>
  <Words>1468</Words>
  <Application>Microsoft Office PowerPoint</Application>
  <PresentationFormat>On-screen Show (4:3)</PresentationFormat>
  <Paragraphs>275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David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Hennessey Engineers,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Privatization of Wayne County Permitting Process</dc:title>
  <dc:creator>Michael Brock</dc:creator>
  <cp:lastModifiedBy>James D. Hollandsworth</cp:lastModifiedBy>
  <cp:revision>459</cp:revision>
  <cp:lastPrinted>2023-04-03T21:18:16Z</cp:lastPrinted>
  <dcterms:created xsi:type="dcterms:W3CDTF">2011-01-10T20:51:14Z</dcterms:created>
  <dcterms:modified xsi:type="dcterms:W3CDTF">2023-04-04T13:09:55Z</dcterms:modified>
</cp:coreProperties>
</file>